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8" r:id="rId4"/>
  </p:sldMasterIdLst>
  <p:notesMasterIdLst>
    <p:notesMasterId r:id="rId14"/>
  </p:notesMasterIdLst>
  <p:sldIdLst>
    <p:sldId id="256" r:id="rId5"/>
    <p:sldId id="259" r:id="rId6"/>
    <p:sldId id="261" r:id="rId7"/>
    <p:sldId id="293" r:id="rId8"/>
    <p:sldId id="291" r:id="rId9"/>
    <p:sldId id="287" r:id="rId10"/>
    <p:sldId id="294" r:id="rId11"/>
    <p:sldId id="292" r:id="rId12"/>
    <p:sldId id="283" r:id="rId13"/>
  </p:sldIdLst>
  <p:sldSz cx="9144000" cy="6858000" type="screen4x3"/>
  <p:notesSz cx="6858000" cy="9144000"/>
  <p:embeddedFontLst>
    <p:embeddedFont>
      <p:font typeface="배달의민족 도현" panose="020B0600000101010101" pitchFamily="50" charset="-127"/>
      <p:regular r:id="rId15"/>
    </p:embeddedFont>
    <p:embeddedFont>
      <p:font typeface="Segoe UI" panose="020B0502040204020203" pitchFamily="34" charset="0"/>
      <p:regular r:id="rId16"/>
      <p:bold r:id="rId17"/>
      <p:italic r:id="rId18"/>
      <p:boldItalic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1CF85218-901E-4830-93AF-56D2EA9747C9}">
  <a:tblStyle styleId="{1CF85218-901E-4830-93AF-56D2EA9747C9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174" autoAdjust="0"/>
  </p:normalViewPr>
  <p:slideViewPr>
    <p:cSldViewPr snapToGrid="0">
      <p:cViewPr varScale="1">
        <p:scale>
          <a:sx n="64" d="100"/>
          <a:sy n="64" d="100"/>
        </p:scale>
        <p:origin x="17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11640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배달의민족 도현" panose="020B0600000101010101" pitchFamily="50" charset="-127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4723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fontAlgn="base"/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021066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8456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304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7502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3571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677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8735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Shape 7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4809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000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768800" y="2655750"/>
            <a:ext cx="5606400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SzPct val="100000"/>
              <a:defRPr sz="6000"/>
            </a:lvl2pPr>
            <a:lvl3pPr lvl="2" algn="ctr">
              <a:spcBef>
                <a:spcPts val="0"/>
              </a:spcBef>
              <a:buSzPct val="100000"/>
              <a:defRPr sz="6000"/>
            </a:lvl3pPr>
            <a:lvl4pPr lvl="3" algn="ctr">
              <a:spcBef>
                <a:spcPts val="0"/>
              </a:spcBef>
              <a:buSzPct val="100000"/>
              <a:defRPr sz="6000"/>
            </a:lvl4pPr>
            <a:lvl5pPr lvl="4" algn="ctr">
              <a:spcBef>
                <a:spcPts val="0"/>
              </a:spcBef>
              <a:buSzPct val="100000"/>
              <a:defRPr sz="6000"/>
            </a:lvl5pPr>
            <a:lvl6pPr lvl="5" algn="ctr">
              <a:spcBef>
                <a:spcPts val="0"/>
              </a:spcBef>
              <a:buSzPct val="100000"/>
              <a:defRPr sz="6000"/>
            </a:lvl6pPr>
            <a:lvl7pPr lvl="6" algn="ctr">
              <a:spcBef>
                <a:spcPts val="0"/>
              </a:spcBef>
              <a:buSzPct val="100000"/>
              <a:defRPr sz="6000"/>
            </a:lvl7pPr>
            <a:lvl8pPr lvl="7" algn="ctr">
              <a:spcBef>
                <a:spcPts val="0"/>
              </a:spcBef>
              <a:buSzPct val="100000"/>
              <a:defRPr sz="6000"/>
            </a:lvl8pPr>
            <a:lvl9pPr lvl="8"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619700" y="2111125"/>
            <a:ext cx="5904599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619700" y="3786746"/>
            <a:ext cx="5904599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666666"/>
              </a:buClr>
              <a:buFont typeface="Playfair Display"/>
              <a:buNone/>
              <a:defRPr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57200" y="451075"/>
            <a:ext cx="8229600" cy="10169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>
                <a:highlight>
                  <a:srgbClr val="F3F3F3"/>
                </a:highlight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51600" y="1697300"/>
            <a:ext cx="6640799" cy="4090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whit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389850" y="384150"/>
            <a:ext cx="8364300" cy="60897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Shape 7"/>
          <p:cNvSpPr/>
          <p:nvPr/>
        </p:nvSpPr>
        <p:spPr>
          <a:xfrm>
            <a:off x="307650" y="302100"/>
            <a:ext cx="8528700" cy="6253799"/>
          </a:xfrm>
          <a:prstGeom prst="rect">
            <a:avLst/>
          </a:prstGeom>
          <a:noFill/>
          <a:ln w="28575" cap="flat" cmpd="sng">
            <a:solidFill>
              <a:srgbClr val="D9D9D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457200" y="451075"/>
            <a:ext cx="8229600" cy="101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1251600" y="1697300"/>
            <a:ext cx="6640799" cy="409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Font typeface="PT Serif"/>
              <a:buChar char="▣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3.xml"/><Relationship Id="rId2" Type="http://schemas.openxmlformats.org/officeDocument/2006/relationships/customXml" Target="../../customXml/item2.xml"/><Relationship Id="rId1" Type="http://schemas.openxmlformats.org/officeDocument/2006/relationships/customXml" Target="../../customXml/item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ctrTitle"/>
          </p:nvPr>
        </p:nvSpPr>
        <p:spPr>
          <a:xfrm>
            <a:off x="1472964" y="1947538"/>
            <a:ext cx="6326329" cy="15465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인터넷 방송 채팅 분석을 통한 하이라이트 구간 생성</a:t>
            </a:r>
            <a:endParaRPr lang="en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548EBE-4B44-4B86-9482-C9AF5A6606AE}"/>
              </a:ext>
            </a:extLst>
          </p:cNvPr>
          <p:cNvSpPr txBox="1">
            <a:spLocks/>
          </p:cNvSpPr>
          <p:nvPr/>
        </p:nvSpPr>
        <p:spPr>
          <a:xfrm>
            <a:off x="6878639" y="4756746"/>
            <a:ext cx="920654" cy="77447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최승혁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박상준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한재현</a:t>
            </a:r>
          </a:p>
        </p:txBody>
      </p:sp>
      <p:sp>
        <p:nvSpPr>
          <p:cNvPr id="4" name="Shape 41"/>
          <p:cNvSpPr txBox="1">
            <a:spLocks/>
          </p:cNvSpPr>
          <p:nvPr/>
        </p:nvSpPr>
        <p:spPr>
          <a:xfrm>
            <a:off x="3185119" y="4097682"/>
            <a:ext cx="2902018" cy="31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layfair Display"/>
              <a:buNone/>
              <a:defRPr sz="3600" b="0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ko-KR" altLang="en-US" sz="25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설계명세서 </a:t>
            </a:r>
            <a:r>
              <a:rPr lang="ko-KR" altLang="en-US" sz="2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</a:t>
            </a:r>
            <a:endParaRPr lang="en" sz="2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6"/>
          <p:cNvSpPr txBox="1">
            <a:spLocks/>
          </p:cNvSpPr>
          <p:nvPr/>
        </p:nvSpPr>
        <p:spPr>
          <a:xfrm>
            <a:off x="2955867" y="699489"/>
            <a:ext cx="2958884" cy="86241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개요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99247" y="2396570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EF5DE9-3A9A-4885-B79E-3BEE3F45124B}"/>
              </a:ext>
            </a:extLst>
          </p:cNvPr>
          <p:cNvSpPr txBox="1"/>
          <p:nvPr/>
        </p:nvSpPr>
        <p:spPr>
          <a:xfrm>
            <a:off x="588412" y="1753257"/>
            <a:ext cx="813690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ko-KR" altLang="en-US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목표 </a:t>
            </a:r>
            <a:r>
              <a:rPr lang="en-US" altLang="ko-KR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: </a:t>
            </a:r>
          </a:p>
          <a:p>
            <a:pPr fontAlgn="base" latinLnBrk="1"/>
            <a:r>
              <a:rPr lang="en-US" altLang="ko-KR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 인터넷 방송의 하이라이트를 보다 편하고 정확하게 추출하기 위해 </a:t>
            </a:r>
          </a:p>
          <a:p>
            <a:pPr fontAlgn="base" latinLnBrk="1"/>
            <a:r>
              <a:rPr lang="en-US" altLang="ko-KR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 인터넷 방송의 채팅 내용을 분석하여 자동적으로 하이라이트 구간을 추출 하는 시스템을 개발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F1AFDA-F88F-447A-8E19-70EA4F43B77F}"/>
              </a:ext>
            </a:extLst>
          </p:cNvPr>
          <p:cNvSpPr txBox="1"/>
          <p:nvPr/>
        </p:nvSpPr>
        <p:spPr>
          <a:xfrm>
            <a:off x="588412" y="3071161"/>
            <a:ext cx="81369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ko-KR" altLang="en-US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주요 기능 </a:t>
            </a:r>
            <a:r>
              <a:rPr lang="en-US" altLang="ko-KR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sym typeface="PT Serif"/>
              </a:rPr>
              <a:t>: 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C04C1D2-A7A5-4599-88B9-0ECF85E750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4659264"/>
              </p:ext>
            </p:extLst>
          </p:nvPr>
        </p:nvGraphicFramePr>
        <p:xfrm>
          <a:off x="919010" y="3394326"/>
          <a:ext cx="7475708" cy="2854074"/>
        </p:xfrm>
        <a:graphic>
          <a:graphicData uri="http://schemas.openxmlformats.org/drawingml/2006/table">
            <a:tbl>
              <a:tblPr/>
              <a:tblGrid>
                <a:gridCol w="2410143">
                  <a:extLst>
                    <a:ext uri="{9D8B030D-6E8A-4147-A177-3AD203B41FA5}">
                      <a16:colId xmlns:a16="http://schemas.microsoft.com/office/drawing/2014/main" val="4152168493"/>
                    </a:ext>
                  </a:extLst>
                </a:gridCol>
                <a:gridCol w="5065565">
                  <a:extLst>
                    <a:ext uri="{9D8B030D-6E8A-4147-A177-3AD203B41FA5}">
                      <a16:colId xmlns:a16="http://schemas.microsoft.com/office/drawing/2014/main" val="2070859885"/>
                    </a:ext>
                  </a:extLst>
                </a:gridCol>
              </a:tblGrid>
              <a:tr h="425017">
                <a:tc>
                  <a:txBody>
                    <a:bodyPr/>
                    <a:lstStyle/>
                    <a:p>
                      <a:pPr marL="0" marR="0" indent="0" algn="ctr" rtl="0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이름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rtl="0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102286"/>
                  </a:ext>
                </a:extLst>
              </a:tr>
              <a:tr h="5917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Tensorflow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딥러닝 신경망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정보로부터 하이라이트 구간을 인지하고 하이라이트 구간을 출력 한다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794821"/>
                  </a:ext>
                </a:extLst>
              </a:tr>
              <a:tr h="5917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하이라이트 구간 생성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동영상 전체 길이 중 하이라이트 구간을 찾아내어 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{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시작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: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종료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}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의 형식으로 저장 한다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562266"/>
                  </a:ext>
                </a:extLst>
              </a:tr>
              <a:tr h="59179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하이라이트 동영상 생성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동영상 전체 영상 중 하이라이트 구간을 찾아내어 동영상 파일로 저장 한다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00692942"/>
                  </a:ext>
                </a:extLst>
              </a:tr>
              <a:tr h="6536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로그 데이터 전처리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로그파일을 분석하여 딥러닝 신경망에서 이해할 수 있는 형태로 데이터를 변환 한다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4676006"/>
                  </a:ext>
                </a:extLst>
              </a:tr>
            </a:tbl>
          </a:graphicData>
        </a:graphic>
      </p:graphicFrame>
      <p:sp>
        <p:nvSpPr>
          <p:cNvPr id="18" name="Rectangle 1">
            <a:extLst>
              <a:ext uri="{FF2B5EF4-FFF2-40B4-BE49-F238E27FC236}">
                <a16:creationId xmlns:a16="http://schemas.microsoft.com/office/drawing/2014/main" id="{F778A285-7E39-4C37-9401-CA0707CD80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11" y="3570287"/>
            <a:ext cx="10851651" cy="519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938993" y="705134"/>
            <a:ext cx="5045513" cy="67543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딥러닝 모델 설계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712259" y="1742146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C4BF91B6-CFCB-4B9B-BA40-F66C49FFE8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212594"/>
              </p:ext>
            </p:extLst>
          </p:nvPr>
        </p:nvGraphicFramePr>
        <p:xfrm>
          <a:off x="1406284" y="2412941"/>
          <a:ext cx="6302121" cy="3979806"/>
        </p:xfrm>
        <a:graphic>
          <a:graphicData uri="http://schemas.openxmlformats.org/drawingml/2006/table">
            <a:tbl>
              <a:tblPr/>
              <a:tblGrid>
                <a:gridCol w="1601133">
                  <a:extLst>
                    <a:ext uri="{9D8B030D-6E8A-4147-A177-3AD203B41FA5}">
                      <a16:colId xmlns:a16="http://schemas.microsoft.com/office/drawing/2014/main" val="2284396892"/>
                    </a:ext>
                  </a:extLst>
                </a:gridCol>
                <a:gridCol w="4700988">
                  <a:extLst>
                    <a:ext uri="{9D8B030D-6E8A-4147-A177-3AD203B41FA5}">
                      <a16:colId xmlns:a16="http://schemas.microsoft.com/office/drawing/2014/main" val="2512419737"/>
                    </a:ext>
                  </a:extLst>
                </a:gridCol>
              </a:tblGrid>
              <a:tr h="124156">
                <a:tc gridSpan="2">
                  <a:txBody>
                    <a:bodyPr/>
                    <a:lstStyle/>
                    <a:p>
                      <a:pPr marL="0" marR="0" indent="0" algn="ctr" rtl="0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딥러닝 모델 설계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029603"/>
                  </a:ext>
                </a:extLst>
              </a:tr>
              <a:tr h="336322">
                <a:tc>
                  <a:txBody>
                    <a:bodyPr/>
                    <a:lstStyle/>
                    <a:p>
                      <a:pPr marL="0" marR="0" indent="0" algn="ctr" rtl="0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방식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rtl="0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86335"/>
                  </a:ext>
                </a:extLst>
              </a:tr>
              <a:tr h="895331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단순 채팅 빈도수 학습 방식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참여자 수와 채팅의 단순 발생 빈도수를 학습시켜 동영상의 하이라이트를 판별하고자 하는 모델이다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무의미한 스팸 메시지 등에 과도하게 반응 할 우려가 있다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858150"/>
                  </a:ext>
                </a:extLst>
              </a:tr>
              <a:tr h="786584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채팅의 형태소 분석을 통한 학습 방식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형태소 분석을 통해 각 단어의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품사의 </a:t>
                      </a: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빈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도를 </a:t>
                      </a: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학습시켜 동영상의 하이라이트를 판별하고자 하는 모델</a:t>
                      </a:r>
                      <a:r>
                        <a:rPr lang="en-US" altLang="ko-KR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2005493"/>
                  </a:ext>
                </a:extLst>
              </a:tr>
              <a:tr h="895331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Special Word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발생 빈도수를 학습시키는 방식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특정 키워드의 발생 빈도수를 학습시켜 동영상의 하이라이트를 판별하고자 하는 모델</a:t>
                      </a:r>
                      <a:r>
                        <a:rPr lang="en-US" altLang="ko-KR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</a:t>
                      </a: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문장 자체의 의미를 일부 해석하여 우호적인 채팅 메시지를 특정하고자 한다</a:t>
                      </a:r>
                      <a:r>
                        <a:rPr lang="en-US" altLang="ko-KR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795411"/>
                  </a:ext>
                </a:extLst>
              </a:tr>
              <a:tr h="786584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위의 모델 중 일부를 융합한 모델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단순히 한 가지 정보만 학습시키지 않고 두가지 이상 모델을 조합하여 학습시키는 모델</a:t>
                      </a:r>
                      <a:r>
                        <a:rPr lang="en-US" altLang="ko-KR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49679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72578AE-A605-47A7-BAA6-B9BFF5B8FD00}"/>
              </a:ext>
            </a:extLst>
          </p:cNvPr>
          <p:cNvSpPr txBox="1"/>
          <p:nvPr/>
        </p:nvSpPr>
        <p:spPr>
          <a:xfrm>
            <a:off x="1406284" y="1596340"/>
            <a:ext cx="81369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ko-KR" altLang="en-US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여러 가지 모델을 설계하여 가장 좋은 성능을 내는 경우를 선택 하고자 한다</a:t>
            </a:r>
            <a:r>
              <a:rPr lang="en-US" altLang="ko-KR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1500" b="1">
              <a:solidFill>
                <a:schemeClr val="tx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938993" y="705134"/>
            <a:ext cx="5045513" cy="67543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딥러닝 모델 설계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712259" y="1742146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D39B3ADE-1478-4704-BECE-1E9AE1BA6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070874"/>
              </p:ext>
            </p:extLst>
          </p:nvPr>
        </p:nvGraphicFramePr>
        <p:xfrm>
          <a:off x="1702928" y="2293279"/>
          <a:ext cx="5517642" cy="4139057"/>
        </p:xfrm>
        <a:graphic>
          <a:graphicData uri="http://schemas.openxmlformats.org/drawingml/2006/table">
            <a:tbl>
              <a:tblPr/>
              <a:tblGrid>
                <a:gridCol w="1401826">
                  <a:extLst>
                    <a:ext uri="{9D8B030D-6E8A-4147-A177-3AD203B41FA5}">
                      <a16:colId xmlns:a16="http://schemas.microsoft.com/office/drawing/2014/main" val="140268580"/>
                    </a:ext>
                  </a:extLst>
                </a:gridCol>
                <a:gridCol w="4115816">
                  <a:extLst>
                    <a:ext uri="{9D8B030D-6E8A-4147-A177-3AD203B41FA5}">
                      <a16:colId xmlns:a16="http://schemas.microsoft.com/office/drawing/2014/main" val="1974496758"/>
                    </a:ext>
                  </a:extLst>
                </a:gridCol>
              </a:tblGrid>
              <a:tr h="2346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딥러닝에 사용되는 신경망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261295"/>
                  </a:ext>
                </a:extLst>
              </a:tr>
              <a:tr h="2346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방식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1948181"/>
                  </a:ext>
                </a:extLst>
              </a:tr>
              <a:tr h="654050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ANN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(Artificial Neural Networks)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일반 적인 인공 신경망 구조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인공 뉴런이 학습을 통해 시냅스의 결합 세기를 변화시켜 문제 해결 능력을 갖게 하는 방법이다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372023"/>
                  </a:ext>
                </a:extLst>
              </a:tr>
              <a:tr h="654050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DNN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(Deep Neural Network)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일반적인 인공 신경망 구조를 깊고 넓게 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(Deep)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쌓아올려서 학습 데이터를 이용하여 학습시킨다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ANN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에 비해서 히든레이어의 깊이가 깊다는 차이가 있다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7754373"/>
                  </a:ext>
                </a:extLst>
              </a:tr>
              <a:tr h="546227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CNN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(Convolutional Neural Network)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회선 신경망 구조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주로 이미지 인식에 사용되는 구조이다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(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정적 정보를 다루는데 적합하다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)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3292938"/>
                  </a:ext>
                </a:extLst>
              </a:tr>
              <a:tr h="1247394">
                <a:tc>
                  <a:txBody>
                    <a:bodyPr/>
                    <a:lstStyle/>
                    <a:p>
                      <a:pPr marL="7620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RNN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(Recurrent Neural Networks)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순환형 신경망 구조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CNN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이 이미지 분야에 활용되고 있는 구조라면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, RNN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은 음성 및 음악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문자열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동영상 등 </a:t>
                      </a:r>
                    </a:p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순차적인 정보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(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동적 정보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)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가 담긴 데이터를 다루는데 적합한 구조이다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762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규칙적인 데이터의 흐름을 인식하고 추상화된 정보를 추출할 수 있다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이를 통해 음성인식 및 동영상 분류등 응용이 가능하다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.</a:t>
                      </a: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3420029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DE612F1D-6C13-4732-B3B8-64469A88F2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2925" y="18065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F524BE3-252B-4F6E-B49A-225FAA62E59E}"/>
              </a:ext>
            </a:extLst>
          </p:cNvPr>
          <p:cNvSpPr/>
          <p:nvPr/>
        </p:nvSpPr>
        <p:spPr>
          <a:xfrm>
            <a:off x="1541390" y="1624355"/>
            <a:ext cx="276870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 latinLnBrk="1">
              <a:tabLst>
                <a:tab pos="6479540" algn="r"/>
              </a:tabLst>
            </a:pPr>
            <a:r>
              <a:rPr lang="ko-KR" altLang="en-US" sz="1500" b="1">
                <a:solidFill>
                  <a:schemeClr val="tx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딥러닝에 사용되는 신경망 구조</a:t>
            </a:r>
          </a:p>
        </p:txBody>
      </p:sp>
    </p:spTree>
    <p:extLst>
      <p:ext uri="{BB962C8B-B14F-4D97-AF65-F5344CB8AC3E}">
        <p14:creationId xmlns:p14="http://schemas.microsoft.com/office/powerpoint/2010/main" val="3660234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309465" y="628369"/>
            <a:ext cx="6525069" cy="86241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사용자 인터페이스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659686" y="367817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3852862" y="149078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852862" y="846293"/>
            <a:ext cx="8184840" cy="395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243802696" descr="EMB0000303070aa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679" y="1690690"/>
            <a:ext cx="4736124" cy="394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194172" y="5862967"/>
            <a:ext cx="128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메인 화면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69721" y="5862967"/>
            <a:ext cx="2702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하이라이트 영상 생성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pSp>
        <p:nvGrpSpPr>
          <p:cNvPr id="11" name="Window">
            <a:extLst>
              <a:ext uri="{FF2B5EF4-FFF2-40B4-BE49-F238E27FC236}">
                <a16:creationId xmlns:a16="http://schemas.microsoft.com/office/drawing/2014/main" id="{B6FB4808-DA3E-4301-B387-D99C1CA7099C}"/>
              </a:ext>
            </a:extLst>
          </p:cNvPr>
          <p:cNvGrpSpPr/>
          <p:nvPr>
            <p:custDataLst>
              <p:custData r:id="rId1"/>
            </p:custDataLst>
          </p:nvPr>
        </p:nvGrpSpPr>
        <p:grpSpPr>
          <a:xfrm>
            <a:off x="596136" y="2149902"/>
            <a:ext cx="2963151" cy="3029055"/>
            <a:chOff x="0" y="0"/>
            <a:chExt cx="9144000" cy="6858000"/>
          </a:xfrm>
        </p:grpSpPr>
        <p:grpSp>
          <p:nvGrpSpPr>
            <p:cNvPr id="12" name="Group 2">
              <a:extLst>
                <a:ext uri="{FF2B5EF4-FFF2-40B4-BE49-F238E27FC236}">
                  <a16:creationId xmlns:a16="http://schemas.microsoft.com/office/drawing/2014/main" id="{CE9298E7-A059-42F5-AAE0-F2D13103F55B}"/>
                </a:ext>
              </a:extLst>
            </p:cNvPr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22" name="Rectangle 10">
                <a:extLst>
                  <a:ext uri="{FF2B5EF4-FFF2-40B4-BE49-F238E27FC236}">
                    <a16:creationId xmlns:a16="http://schemas.microsoft.com/office/drawing/2014/main" id="{E24E7254-AAF4-4802-B1C9-5E60B2B43ACA}"/>
                  </a:ext>
                </a:extLst>
              </p:cNvPr>
              <p:cNvSpPr/>
              <p:nvPr/>
            </p:nvSpPr>
            <p:spPr>
              <a:xfrm>
                <a:off x="0" y="0"/>
                <a:ext cx="9144000" cy="6858000"/>
              </a:xfrm>
              <a:prstGeom prst="rect">
                <a:avLst/>
              </a:prstGeom>
              <a:solidFill>
                <a:srgbClr val="FFFFFF">
                  <a:lumMod val="65000"/>
                </a:srgbClr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8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23" name="Rectangle 11">
                <a:extLst>
                  <a:ext uri="{FF2B5EF4-FFF2-40B4-BE49-F238E27FC236}">
                    <a16:creationId xmlns:a16="http://schemas.microsoft.com/office/drawing/2014/main" id="{B922EE6A-1FA9-4CF0-AA3B-243745EA025A}"/>
                  </a:ext>
                </a:extLst>
              </p:cNvPr>
              <p:cNvSpPr/>
              <p:nvPr/>
            </p:nvSpPr>
            <p:spPr>
              <a:xfrm>
                <a:off x="76200" y="309484"/>
                <a:ext cx="8991600" cy="6437733"/>
              </a:xfrm>
              <a:prstGeom prst="rect">
                <a:avLst/>
              </a:prstGeom>
              <a:solidFill>
                <a:sysClr val="window" lastClr="FFFFFF"/>
              </a:solidFill>
              <a:ln w="3175" cap="flat" cmpd="sng" algn="ctr">
                <a:solidFill>
                  <a:srgbClr val="000000">
                    <a:lumMod val="50000"/>
                    <a:lumOff val="50000"/>
                  </a:srgbClr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800" kern="0">
                  <a:solidFill>
                    <a:prstClr val="white"/>
                  </a:solidFill>
                  <a:latin typeface="Segoe UI"/>
                </a:endParaRPr>
              </a:p>
            </p:txBody>
          </p:sp>
          <p:sp>
            <p:nvSpPr>
              <p:cNvPr id="24" name="WindowTitle">
                <a:extLst>
                  <a:ext uri="{FF2B5EF4-FFF2-40B4-BE49-F238E27FC236}">
                    <a16:creationId xmlns:a16="http://schemas.microsoft.com/office/drawing/2014/main" id="{B487A690-718D-4BE6-BAEC-7134D835A620}"/>
                  </a:ext>
                </a:extLst>
              </p:cNvPr>
              <p:cNvSpPr txBox="1"/>
              <p:nvPr/>
            </p:nvSpPr>
            <p:spPr>
              <a:xfrm>
                <a:off x="240976" y="42736"/>
                <a:ext cx="999313" cy="230832"/>
              </a:xfrm>
              <a:prstGeom prst="rect">
                <a:avLst/>
              </a:prstGeom>
              <a:noFill/>
            </p:spPr>
            <p:txBody>
              <a:bodyPr wrap="none" lIns="45720" tIns="18288" rIns="91440" bIns="27432" rtlCol="0" anchor="ctr" anchorCtr="0">
                <a:spAutoFit/>
              </a:bodyPr>
              <a:lstStyle/>
              <a:p>
                <a:r>
                  <a:rPr lang="en-US" sz="1200" dirty="0">
                    <a:solidFill>
                      <a:prstClr val="white"/>
                    </a:solidFill>
                    <a:latin typeface="Segoe UI" pitchFamily="34" charset="0"/>
                    <a:ea typeface="Segoe UI" pitchFamily="34" charset="0"/>
                    <a:cs typeface="Segoe UI" pitchFamily="34" charset="0"/>
                  </a:rPr>
                  <a:t>Window title</a:t>
                </a:r>
              </a:p>
            </p:txBody>
          </p:sp>
        </p:grpSp>
        <p:grpSp>
          <p:nvGrpSpPr>
            <p:cNvPr id="15" name="Minimize - Maximize - Close">
              <a:extLst>
                <a:ext uri="{FF2B5EF4-FFF2-40B4-BE49-F238E27FC236}">
                  <a16:creationId xmlns:a16="http://schemas.microsoft.com/office/drawing/2014/main" id="{9ECB0F32-8FC9-41A7-B165-4629B867C43D}"/>
                </a:ext>
              </a:extLst>
            </p:cNvPr>
            <p:cNvGrpSpPr/>
            <p:nvPr/>
          </p:nvGrpSpPr>
          <p:grpSpPr>
            <a:xfrm>
              <a:off x="8632311" y="92599"/>
              <a:ext cx="384527" cy="78032"/>
              <a:chOff x="9347642" y="131588"/>
              <a:chExt cx="384527" cy="78032"/>
            </a:xfrm>
          </p:grpSpPr>
          <p:cxnSp>
            <p:nvCxnSpPr>
              <p:cNvPr id="17" name="Line">
                <a:extLst>
                  <a:ext uri="{FF2B5EF4-FFF2-40B4-BE49-F238E27FC236}">
                    <a16:creationId xmlns:a16="http://schemas.microsoft.com/office/drawing/2014/main" id="{E297A583-C21D-4F2C-BDF3-719A91B088E0}"/>
                  </a:ext>
                </a:extLst>
              </p:cNvPr>
              <p:cNvCxnSpPr/>
              <p:nvPr/>
            </p:nvCxnSpPr>
            <p:spPr>
              <a:xfrm>
                <a:off x="9661396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cxnSp>
            <p:nvCxnSpPr>
              <p:cNvPr id="18" name="Line">
                <a:extLst>
                  <a:ext uri="{FF2B5EF4-FFF2-40B4-BE49-F238E27FC236}">
                    <a16:creationId xmlns:a16="http://schemas.microsoft.com/office/drawing/2014/main" id="{31551F58-2BB8-4687-8160-787DB04B97CC}"/>
                  </a:ext>
                </a:extLst>
              </p:cNvPr>
              <p:cNvCxnSpPr/>
              <p:nvPr/>
            </p:nvCxnSpPr>
            <p:spPr>
              <a:xfrm flipH="1">
                <a:off x="9661395" y="131588"/>
                <a:ext cx="70773" cy="76200"/>
              </a:xfrm>
              <a:prstGeom prst="line">
                <a:avLst/>
              </a:prstGeom>
              <a:ln w="12700">
                <a:solidFill>
                  <a:srgbClr val="FFFFFF"/>
                </a:solidFill>
              </a:ln>
            </p:spPr>
            <p:style>
              <a:lnRef idx="1">
                <a:srgbClr val="4F81BD"/>
              </a:lnRef>
              <a:fillRef idx="0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</p:cxnSp>
          <p:sp>
            <p:nvSpPr>
              <p:cNvPr id="19" name="Line">
                <a:extLst>
                  <a:ext uri="{FF2B5EF4-FFF2-40B4-BE49-F238E27FC236}">
                    <a16:creationId xmlns:a16="http://schemas.microsoft.com/office/drawing/2014/main" id="{124002BA-D6AC-4E83-9CD8-69361FC62AC3}"/>
                  </a:ext>
                </a:extLst>
              </p:cNvPr>
              <p:cNvSpPr/>
              <p:nvPr/>
            </p:nvSpPr>
            <p:spPr>
              <a:xfrm rot="10800000" flipV="1">
                <a:off x="9499472" y="143255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Line">
                <a:extLst>
                  <a:ext uri="{FF2B5EF4-FFF2-40B4-BE49-F238E27FC236}">
                    <a16:creationId xmlns:a16="http://schemas.microsoft.com/office/drawing/2014/main" id="{7FD46E67-0532-43CA-87BA-C0F0D9D843B1}"/>
                  </a:ext>
                </a:extLst>
              </p:cNvPr>
              <p:cNvSpPr/>
              <p:nvPr/>
            </p:nvSpPr>
            <p:spPr>
              <a:xfrm rot="10800000" flipV="1">
                <a:off x="9498658" y="135261"/>
                <a:ext cx="91440" cy="72527"/>
              </a:xfrm>
              <a:prstGeom prst="rect">
                <a:avLst/>
              </a:prstGeom>
              <a:noFill/>
              <a:ln w="12700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21" name="Line">
                <a:extLst>
                  <a:ext uri="{FF2B5EF4-FFF2-40B4-BE49-F238E27FC236}">
                    <a16:creationId xmlns:a16="http://schemas.microsoft.com/office/drawing/2014/main" id="{3DFB10C4-AACA-4565-BF41-557026C3D9CD}"/>
                  </a:ext>
                </a:extLst>
              </p:cNvPr>
              <p:cNvSpPr/>
              <p:nvPr/>
            </p:nvSpPr>
            <p:spPr>
              <a:xfrm rot="10800000" flipV="1">
                <a:off x="9347642" y="200476"/>
                <a:ext cx="91440" cy="9144"/>
              </a:xfrm>
              <a:prstGeom prst="rect">
                <a:avLst/>
              </a:prstGeom>
              <a:solidFill>
                <a:srgbClr val="919191"/>
              </a:solidFill>
              <a:ln w="3175">
                <a:solidFill>
                  <a:srgbClr val="FFFFFF"/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3CC4C25C-43A4-4C9D-9FC4-13DBB66889A9}"/>
                </a:ext>
              </a:extLst>
            </p:cNvPr>
            <p:cNvSpPr/>
            <p:nvPr/>
          </p:nvSpPr>
          <p:spPr>
            <a:xfrm>
              <a:off x="83477" y="80065"/>
              <a:ext cx="145536" cy="150875"/>
            </a:xfrm>
            <a:prstGeom prst="ellipse">
              <a:avLst/>
            </a:prstGeom>
            <a:gradFill flip="none" rotWithShape="1">
              <a:gsLst>
                <a:gs pos="91000">
                  <a:srgbClr val="FFFFFF">
                    <a:lumMod val="85000"/>
                  </a:srgbClr>
                </a:gs>
                <a:gs pos="36000">
                  <a:srgbClr val="FFFFFF">
                    <a:lumMod val="95000"/>
                  </a:srgbClr>
                </a:gs>
                <a:gs pos="100000">
                  <a:srgbClr val="FFFFFF">
                    <a:lumMod val="95000"/>
                  </a:srgbClr>
                </a:gs>
              </a:gsLst>
              <a:lin ang="5400000" scaled="0"/>
              <a:tileRect/>
            </a:gradFill>
            <a:ln w="3175">
              <a:solidFill>
                <a:srgbClr val="000000">
                  <a:lumMod val="50000"/>
                  <a:lumOff val="50000"/>
                </a:srgbClr>
              </a:solidFill>
            </a:ln>
            <a:effectLst/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97531" tIns="48766" rIns="97531" bIns="48766"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</p:grpSp>
      <p:sp>
        <p:nvSpPr>
          <p:cNvPr id="25" name="Content">
            <a:extLst>
              <a:ext uri="{FF2B5EF4-FFF2-40B4-BE49-F238E27FC236}">
                <a16:creationId xmlns:a16="http://schemas.microsoft.com/office/drawing/2014/main" id="{CA426C58-7580-4685-A21B-39E0434FD61A}"/>
              </a:ext>
            </a:extLst>
          </p:cNvPr>
          <p:cNvSpPr/>
          <p:nvPr>
            <p:custDataLst>
              <p:custData r:id="rId2"/>
            </p:custDataLst>
          </p:nvPr>
        </p:nvSpPr>
        <p:spPr>
          <a:xfrm>
            <a:off x="1011521" y="3084204"/>
            <a:ext cx="2084375" cy="220699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ko-KR" altLang="en-US" sz="120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하이라이트 구간 생성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6" name="Content">
            <a:extLst>
              <a:ext uri="{FF2B5EF4-FFF2-40B4-BE49-F238E27FC236}">
                <a16:creationId xmlns:a16="http://schemas.microsoft.com/office/drawing/2014/main" id="{AE720618-DA52-43A1-9EC5-0423E2106AC2}"/>
              </a:ext>
            </a:extLst>
          </p:cNvPr>
          <p:cNvSpPr/>
          <p:nvPr>
            <p:custDataLst>
              <p:custData r:id="rId3"/>
            </p:custDataLst>
          </p:nvPr>
        </p:nvSpPr>
        <p:spPr>
          <a:xfrm>
            <a:off x="1011520" y="4025022"/>
            <a:ext cx="2084375" cy="220699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ko-KR" altLang="en-US" sz="120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하이라이트 영상 생성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161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199213" y="599627"/>
            <a:ext cx="6525069" cy="72508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클래스 다이어그램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1B39DF-7EC4-4BB7-863F-C1BE45821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1054099"/>
            <a:ext cx="10509582" cy="505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210212040" descr="EMB00002ae40a9a">
            <a:extLst>
              <a:ext uri="{FF2B5EF4-FFF2-40B4-BE49-F238E27FC236}">
                <a16:creationId xmlns:a16="http://schemas.microsoft.com/office/drawing/2014/main" id="{5223316C-8A61-4D3F-9A22-4D9369586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9438" y="1660524"/>
            <a:ext cx="2773362" cy="419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711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199213" y="599627"/>
            <a:ext cx="6525069" cy="72508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시퀀스 다이어그램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1B39DF-7EC4-4BB7-863F-C1BE45821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1054099"/>
            <a:ext cx="10509582" cy="505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2DD028D-CBAF-42B1-A029-A6FA7CB8B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600" y="1559268"/>
            <a:ext cx="5657047" cy="437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485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9C88E49F-1C71-464B-9DB9-BDA05CEB68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6063428"/>
              </p:ext>
            </p:extLst>
          </p:nvPr>
        </p:nvGraphicFramePr>
        <p:xfrm>
          <a:off x="1802548" y="2207009"/>
          <a:ext cx="5077841" cy="2490216"/>
        </p:xfrm>
        <a:graphic>
          <a:graphicData uri="http://schemas.openxmlformats.org/drawingml/2006/table">
            <a:tbl>
              <a:tblPr/>
              <a:tblGrid>
                <a:gridCol w="1202690">
                  <a:extLst>
                    <a:ext uri="{9D8B030D-6E8A-4147-A177-3AD203B41FA5}">
                      <a16:colId xmlns:a16="http://schemas.microsoft.com/office/drawing/2014/main" val="4095690491"/>
                    </a:ext>
                  </a:extLst>
                </a:gridCol>
                <a:gridCol w="3875151">
                  <a:extLst>
                    <a:ext uri="{9D8B030D-6E8A-4147-A177-3AD203B41FA5}">
                      <a16:colId xmlns:a16="http://schemas.microsoft.com/office/drawing/2014/main" val="772930286"/>
                    </a:ext>
                  </a:extLst>
                </a:gridCol>
              </a:tblGrid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Class Name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ChatSection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4201617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Attribute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wordAmount: int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vervAmount: int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userAmount: int 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specialWordAmount: int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timeLength: int 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sectionNumber: int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7050213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Operation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720148"/>
                  </a:ext>
                </a:extLst>
              </a:tr>
              <a:tr h="3164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Responsibility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구간 내에 존재하는 단어수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특수키워드수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, 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구간의 길이 등의 정보 저장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07264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41B39DF-7EC4-4BB7-863F-C1BE458219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0" y="1054099"/>
            <a:ext cx="10509582" cy="505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Shape 56">
            <a:extLst>
              <a:ext uri="{FF2B5EF4-FFF2-40B4-BE49-F238E27FC236}">
                <a16:creationId xmlns:a16="http://schemas.microsoft.com/office/drawing/2014/main" id="{4B9B341E-3015-41A4-8B69-A7FFF3270C21}"/>
              </a:ext>
            </a:extLst>
          </p:cNvPr>
          <p:cNvSpPr txBox="1">
            <a:spLocks/>
          </p:cNvSpPr>
          <p:nvPr/>
        </p:nvSpPr>
        <p:spPr>
          <a:xfrm>
            <a:off x="1199213" y="316910"/>
            <a:ext cx="6525069" cy="72508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클래스 설계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D3BC46F2-8C03-4F0B-A400-1FD262755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9134420"/>
              </p:ext>
            </p:extLst>
          </p:nvPr>
        </p:nvGraphicFramePr>
        <p:xfrm>
          <a:off x="1802549" y="1063044"/>
          <a:ext cx="5077841" cy="1086866"/>
        </p:xfrm>
        <a:graphic>
          <a:graphicData uri="http://schemas.openxmlformats.org/drawingml/2006/table">
            <a:tbl>
              <a:tblPr/>
              <a:tblGrid>
                <a:gridCol w="1202690">
                  <a:extLst>
                    <a:ext uri="{9D8B030D-6E8A-4147-A177-3AD203B41FA5}">
                      <a16:colId xmlns:a16="http://schemas.microsoft.com/office/drawing/2014/main" val="3063607412"/>
                    </a:ext>
                  </a:extLst>
                </a:gridCol>
                <a:gridCol w="3875151">
                  <a:extLst>
                    <a:ext uri="{9D8B030D-6E8A-4147-A177-3AD203B41FA5}">
                      <a16:colId xmlns:a16="http://schemas.microsoft.com/office/drawing/2014/main" val="1950855401"/>
                    </a:ext>
                  </a:extLst>
                </a:gridCol>
              </a:tblGrid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Class Name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ChatRowData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3561388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Attribute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rowString: String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3303124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Operation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i="0" u="none" strike="noStrike" kern="0" cap="none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0423671"/>
                  </a:ext>
                </a:extLst>
              </a:tr>
              <a:tr h="3164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Responsibility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내용을 그대로 </a:t>
                      </a:r>
                      <a:r>
                        <a:rPr lang="en-US" altLang="ko-KR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rowString</a:t>
                      </a:r>
                      <a:r>
                        <a:rPr lang="ko-KR" alt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에 저장하는 클래스 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4665224"/>
                  </a:ext>
                </a:extLst>
              </a:tr>
            </a:tbl>
          </a:graphicData>
        </a:graphic>
      </p:graphicFrame>
      <p:sp>
        <p:nvSpPr>
          <p:cNvPr id="4" name="Rectangle 1">
            <a:extLst>
              <a:ext uri="{FF2B5EF4-FFF2-40B4-BE49-F238E27FC236}">
                <a16:creationId xmlns:a16="http://schemas.microsoft.com/office/drawing/2014/main" id="{8FE25AD9-FE79-4FD8-87C7-9A493C559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0488" y="177959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D63F2578-78B7-4DDF-9F29-7E8D4F3748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9917" y="310868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0DB4ED2-97EC-490E-9389-8486B75485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28498"/>
              </p:ext>
            </p:extLst>
          </p:nvPr>
        </p:nvGraphicFramePr>
        <p:xfrm>
          <a:off x="1802548" y="4754324"/>
          <a:ext cx="5077841" cy="1330706"/>
        </p:xfrm>
        <a:graphic>
          <a:graphicData uri="http://schemas.openxmlformats.org/drawingml/2006/table">
            <a:tbl>
              <a:tblPr/>
              <a:tblGrid>
                <a:gridCol w="1202690">
                  <a:extLst>
                    <a:ext uri="{9D8B030D-6E8A-4147-A177-3AD203B41FA5}">
                      <a16:colId xmlns:a16="http://schemas.microsoft.com/office/drawing/2014/main" val="2186897336"/>
                    </a:ext>
                  </a:extLst>
                </a:gridCol>
                <a:gridCol w="3875151">
                  <a:extLst>
                    <a:ext uri="{9D8B030D-6E8A-4147-A177-3AD203B41FA5}">
                      <a16:colId xmlns:a16="http://schemas.microsoft.com/office/drawing/2014/main" val="3473685612"/>
                    </a:ext>
                  </a:extLst>
                </a:gridCol>
              </a:tblGrid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Class Name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ProcessedChat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676294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Attribute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sectionSize</a:t>
                      </a:r>
                      <a:r>
                        <a:rPr 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: </a:t>
                      </a:r>
                      <a:r>
                        <a:rPr lang="en-US" sz="1000" b="0" i="0" u="none" strike="noStrike" kern="0" cap="none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int</a:t>
                      </a:r>
                      <a:endParaRPr lang="en-US" sz="1000" b="0" i="0" u="none" strike="noStrike" kern="0" cap="none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  <a:cs typeface="+mn-cs"/>
                        <a:sym typeface="Arial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chatSections</a:t>
                      </a:r>
                      <a:r>
                        <a:rPr 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: Array&lt;</a:t>
                      </a:r>
                      <a:r>
                        <a:rPr lang="en-US" sz="1000" b="0" i="0" u="none" strike="noStrike" kern="0" cap="none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ChatSection</a:t>
                      </a:r>
                      <a:r>
                        <a:rPr 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&gt;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7553581"/>
                  </a:ext>
                </a:extLst>
              </a:tr>
              <a:tr h="2241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Operation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kern="0" cap="none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processChat()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8436963"/>
                  </a:ext>
                </a:extLst>
              </a:tr>
              <a:tr h="31648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 kern="0" cap="none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Responsibility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채팅 자료를 </a:t>
                      </a:r>
                      <a:r>
                        <a:rPr lang="ko-KR" altLang="en-US" sz="1000" b="0" i="0" u="none" strike="noStrike" kern="0" cap="none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전처리</a:t>
                      </a:r>
                      <a:r>
                        <a:rPr lang="ko-KR" altLang="en-US" sz="1000" b="0" i="0" u="none" strike="noStrike" kern="0" cap="none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  <a:cs typeface="+mn-cs"/>
                          <a:sym typeface="Arial"/>
                        </a:rPr>
                        <a:t> 및 구간의 정보를 저장 하는 클래스</a:t>
                      </a:r>
                    </a:p>
                  </a:txBody>
                  <a:tcPr marL="64770" marR="64770" marT="17907" marB="17907" anchor="ctr">
                    <a:lnL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569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6644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41">
            <a:extLst>
              <a:ext uri="{FF2B5EF4-FFF2-40B4-BE49-F238E27FC236}">
                <a16:creationId xmlns:a16="http://schemas.microsoft.com/office/drawing/2014/main" id="{7E45F4A5-427A-42B8-AA95-5F346846137D}"/>
              </a:ext>
            </a:extLst>
          </p:cNvPr>
          <p:cNvSpPr txBox="1">
            <a:spLocks/>
          </p:cNvSpPr>
          <p:nvPr/>
        </p:nvSpPr>
        <p:spPr>
          <a:xfrm>
            <a:off x="1244585" y="1366513"/>
            <a:ext cx="6326329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질의응답</a:t>
            </a:r>
            <a:endParaRPr lang="en" altLang="ko-KR" sz="7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  <a:p>
            <a:pPr algn="ctr"/>
            <a:endParaRPr lang="en" altLang="ko-KR" dirty="0">
              <a:solidFill>
                <a:schemeClr val="bg1"/>
              </a:solidFill>
              <a:latin typeface="+mj-ea"/>
              <a:ea typeface="+mj-ea"/>
              <a:cs typeface="Playfair Display"/>
              <a:sym typeface="Playfair Display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D9663B3-F56B-49F0-8EF7-20C3B249A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261" y="3194188"/>
            <a:ext cx="1704975" cy="1543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rt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ontrol xmlns="http://schemas.microsoft.com/VisualStudio/2011/storyboarding/control">
  <Id Name="System.Storyboarding.Backgrounds.Window" Revision="1" Stencil="System.Storyboarding.Backgrounds" StencilVersion="0.1"/>
</Control>
</file>

<file path=customXml/item2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Props1.xml><?xml version="1.0" encoding="utf-8"?>
<ds:datastoreItem xmlns:ds="http://schemas.openxmlformats.org/officeDocument/2006/customXml" ds:itemID="{E6CB41D9-52B4-4398-BA3C-0409CD9013C2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83F8DA2D-08FE-48B1-ABC6-B045C4A76A12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08F68D53-EB10-415A-A107-C022FCD9EBCD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479</Words>
  <Application>Microsoft Office PowerPoint</Application>
  <PresentationFormat>화면 슬라이드 쇼(4:3)</PresentationFormat>
  <Paragraphs>87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Arial</vt:lpstr>
      <vt:lpstr>배달의민족 도현</vt:lpstr>
      <vt:lpstr>Segoe UI</vt:lpstr>
      <vt:lpstr>PT Serif</vt:lpstr>
      <vt:lpstr>맑은 고딕</vt:lpstr>
      <vt:lpstr>Playfair Display</vt:lpstr>
      <vt:lpstr>Portia template</vt:lpstr>
      <vt:lpstr>인터넷 방송 채팅 분석을 통한 하이라이트 구간 생성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인터넷 방송 채팅 분석을 통한 하이라이트 구간 생성</dc:title>
  <dc:creator>박상준</dc:creator>
  <cp:lastModifiedBy>최승혁</cp:lastModifiedBy>
  <cp:revision>56</cp:revision>
  <dcterms:modified xsi:type="dcterms:W3CDTF">2017-09-26T03:32:03Z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